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8" r:id="rId3"/>
    <p:sldId id="270" r:id="rId4"/>
    <p:sldId id="271" r:id="rId5"/>
    <p:sldId id="276" r:id="rId6"/>
    <p:sldId id="272" r:id="rId7"/>
    <p:sldId id="278" r:id="rId8"/>
    <p:sldId id="273" r:id="rId9"/>
    <p:sldId id="274" r:id="rId10"/>
    <p:sldId id="275" r:id="rId11"/>
  </p:sldIdLst>
  <p:sldSz cx="12192000" cy="6858000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9B8"/>
    <a:srgbClr val="B69999"/>
    <a:srgbClr val="E83647"/>
    <a:srgbClr val="D3335F"/>
    <a:srgbClr val="333587"/>
    <a:srgbClr val="FFEE3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2" autoAdjust="0"/>
    <p:restoredTop sz="94660"/>
  </p:normalViewPr>
  <p:slideViewPr>
    <p:cSldViewPr snapToGrid="0" showGuides="1">
      <p:cViewPr>
        <p:scale>
          <a:sx n="101" d="100"/>
          <a:sy n="101" d="100"/>
        </p:scale>
        <p:origin x="-708" y="-46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D2088-4473-4DE8-B245-49C00F59B3C3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E5BFC-5FD0-4B8A-BF1B-A6A263552D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96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7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5918886" y="4360761"/>
            <a:ext cx="3153862" cy="945574"/>
          </a:xfrm>
        </p:spPr>
        <p:txBody>
          <a:bodyPr anchor="ctr">
            <a:noAutofit/>
          </a:bodyPr>
          <a:lstStyle>
            <a:lvl1pPr algn="l">
              <a:defRPr sz="20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Date et lieu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03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7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70471" y="457200"/>
            <a:ext cx="4908070" cy="1600200"/>
          </a:xfrm>
        </p:spPr>
        <p:txBody>
          <a:bodyPr anchor="b"/>
          <a:lstStyle>
            <a:lvl1pPr>
              <a:defRPr sz="3200" b="1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958692" y="2067762"/>
            <a:ext cx="5484583" cy="462521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70471" y="2057400"/>
            <a:ext cx="4908070" cy="3555237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6508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7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70471" y="457200"/>
            <a:ext cx="4908070" cy="1600200"/>
          </a:xfr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942066" y="2067762"/>
            <a:ext cx="5484583" cy="462521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4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2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2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70471" y="2057400"/>
            <a:ext cx="4908070" cy="3555237"/>
          </a:xfrm>
        </p:spPr>
        <p:txBody>
          <a:bodyPr/>
          <a:lstStyle>
            <a:lvl1pPr marL="0" indent="0">
              <a:buNone/>
              <a:defRPr sz="16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86135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7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70471" y="457200"/>
            <a:ext cx="4968854" cy="1600200"/>
          </a:xfrm>
        </p:spPr>
        <p:txBody>
          <a:bodyPr anchor="b"/>
          <a:lstStyle>
            <a:lvl1pPr>
              <a:defRPr sz="3200" b="1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99746" y="987426"/>
            <a:ext cx="5500625" cy="4625211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70471" y="2057400"/>
            <a:ext cx="4968854" cy="3555237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26694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7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70471" y="457200"/>
            <a:ext cx="4968854" cy="1600200"/>
          </a:xfr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99746" y="987426"/>
            <a:ext cx="5500625" cy="4625211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70471" y="2057400"/>
            <a:ext cx="4968854" cy="3555237"/>
          </a:xfrm>
        </p:spPr>
        <p:txBody>
          <a:bodyPr/>
          <a:lstStyle>
            <a:lvl1pPr marL="0" indent="0">
              <a:buNone/>
              <a:defRPr sz="16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691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18753" y="-66451"/>
            <a:ext cx="12310753" cy="69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5838641" y="3122930"/>
            <a:ext cx="6405517" cy="612141"/>
          </a:xfrm>
        </p:spPr>
        <p:txBody>
          <a:bodyPr anchor="ctr">
            <a:noAutofit/>
          </a:bodyPr>
          <a:lstStyle>
            <a:lvl1pPr algn="l">
              <a:defRPr sz="44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de séance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52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7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31883" y="603755"/>
            <a:ext cx="10073323" cy="2387600"/>
          </a:xfrm>
        </p:spPr>
        <p:txBody>
          <a:bodyPr anchor="ctr">
            <a:normAutofit/>
          </a:bodyPr>
          <a:lstStyle>
            <a:lvl1pPr algn="l">
              <a:defRPr sz="5400" b="1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Prénom NOM de l’intervenant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83" y="3008306"/>
            <a:ext cx="9182138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de la présentation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17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7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53238" y="365126"/>
            <a:ext cx="10745203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53239" y="1825625"/>
            <a:ext cx="10745202" cy="3787012"/>
          </a:xfrm>
        </p:spPr>
        <p:txBody>
          <a:bodyPr/>
          <a:lstStyle>
            <a:lvl1pPr>
              <a:defRPr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17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7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53238" y="365126"/>
            <a:ext cx="10745203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53239" y="1825625"/>
            <a:ext cx="10745202" cy="3787012"/>
          </a:xfrm>
        </p:spPr>
        <p:txBody>
          <a:bodyPr/>
          <a:lstStyle>
            <a:lvl1pPr>
              <a:defRPr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94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7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9279" y="365126"/>
            <a:ext cx="10873539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869280" y="1825625"/>
            <a:ext cx="5365082" cy="378701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0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8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6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336630" y="1825625"/>
            <a:ext cx="5365082" cy="378701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0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8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6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56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7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9279" y="365126"/>
            <a:ext cx="10873539" cy="1325563"/>
          </a:xfrm>
        </p:spPr>
        <p:txBody>
          <a:bodyPr/>
          <a:lstStyle>
            <a:lvl1pPr>
              <a:defRPr b="1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869280" y="1825625"/>
            <a:ext cx="5365082" cy="37870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336630" y="1825625"/>
            <a:ext cx="5365082" cy="37870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8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7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70470" y="365126"/>
            <a:ext cx="10920475" cy="1325563"/>
          </a:xfrm>
        </p:spPr>
        <p:txBody>
          <a:bodyPr/>
          <a:lstStyle>
            <a:lvl1pPr>
              <a:defRPr b="1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870471" y="1681163"/>
            <a:ext cx="529089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870471" y="2505075"/>
            <a:ext cx="5290899" cy="310756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8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6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4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8198" y="1690689"/>
            <a:ext cx="531695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482155" y="2509838"/>
            <a:ext cx="5316956" cy="3102854"/>
          </a:xfrm>
        </p:spPr>
        <p:txBody>
          <a:bodyPr>
            <a:normAutofit/>
          </a:bodyPr>
          <a:lstStyle>
            <a:lvl1pPr>
              <a:defRPr sz="20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8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6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4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894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7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86512" y="365126"/>
            <a:ext cx="10920475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886513" y="1681163"/>
            <a:ext cx="529089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886513" y="2505075"/>
            <a:ext cx="5290899" cy="310756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4240" y="1690689"/>
            <a:ext cx="531695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498197" y="2509838"/>
            <a:ext cx="5316956" cy="310285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90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EF2A1-7FB8-4634-97A6-253C7660CAEE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786CF-E372-453B-A7B5-7CFCBD3E5C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61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0" r:id="rId4"/>
    <p:sldLayoutId id="2147483667" r:id="rId5"/>
    <p:sldLayoutId id="2147483652" r:id="rId6"/>
    <p:sldLayoutId id="2147483670" r:id="rId7"/>
    <p:sldLayoutId id="2147483653" r:id="rId8"/>
    <p:sldLayoutId id="2147483675" r:id="rId9"/>
    <p:sldLayoutId id="2147483656" r:id="rId10"/>
    <p:sldLayoutId id="2147483682" r:id="rId11"/>
    <p:sldLayoutId id="2147483657" r:id="rId12"/>
    <p:sldLayoutId id="214748368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918886" y="4360761"/>
            <a:ext cx="6101318" cy="945574"/>
          </a:xfrm>
        </p:spPr>
        <p:txBody>
          <a:bodyPr/>
          <a:lstStyle/>
          <a:p>
            <a:r>
              <a:rPr lang="fr-FR" sz="36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fr-FR" sz="3600" baseline="30000" dirty="0" smtClean="0">
                <a:solidFill>
                  <a:schemeClr val="tx1"/>
                </a:solidFill>
                <a:latin typeface="+mn-lt"/>
              </a:rPr>
              <a:t>er</a:t>
            </a:r>
            <a:r>
              <a:rPr lang="fr-FR" sz="3600" dirty="0" smtClean="0">
                <a:solidFill>
                  <a:schemeClr val="tx1"/>
                </a:solidFill>
                <a:latin typeface="+mn-lt"/>
              </a:rPr>
              <a:t> février 2019, Ajaccio</a:t>
            </a:r>
            <a:endParaRPr lang="fr-FR" sz="3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542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  <a:latin typeface="+mn-lt"/>
              </a:rPr>
              <a:t>Restitution des ateliers</a:t>
            </a:r>
            <a:endParaRPr lang="fr-F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31883" y="2676698"/>
            <a:ext cx="9182138" cy="2119746"/>
          </a:xfrm>
        </p:spPr>
        <p:txBody>
          <a:bodyPr>
            <a:normAutofit/>
          </a:bodyPr>
          <a:lstStyle/>
          <a:p>
            <a:r>
              <a:rPr lang="fr-FR" dirty="0" smtClean="0"/>
              <a:t>Par les animateurs et rapporteurs des ateliers, </a:t>
            </a:r>
          </a:p>
          <a:p>
            <a:r>
              <a:rPr lang="fr-FR" dirty="0" smtClean="0"/>
              <a:t>avec Olivier NOBLECOURT</a:t>
            </a:r>
            <a:endParaRPr lang="fr-FR" dirty="0">
              <a:solidFill>
                <a:srgbClr val="E8364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045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Accueil</a:t>
            </a:r>
            <a:endParaRPr lang="fr-F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31882" y="3008306"/>
            <a:ext cx="10472737" cy="1655762"/>
          </a:xfrm>
        </p:spPr>
        <p:txBody>
          <a:bodyPr>
            <a:normAutofit/>
          </a:bodyPr>
          <a:lstStyle/>
          <a:p>
            <a:r>
              <a:rPr lang="fr-FR" dirty="0" smtClean="0"/>
              <a:t>Mme </a:t>
            </a:r>
            <a:r>
              <a:rPr lang="fr-FR" dirty="0"/>
              <a:t>J</a:t>
            </a:r>
            <a:r>
              <a:rPr lang="fr-FR" dirty="0" smtClean="0"/>
              <a:t>osiane CHEVALIER, Préfète de la région Corse</a:t>
            </a:r>
            <a:endParaRPr lang="fr-FR" dirty="0">
              <a:solidFill>
                <a:srgbClr val="E8364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766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  <a:latin typeface="+mn-lt"/>
              </a:rPr>
              <a:t>Présentation de la stratégie pauvreté</a:t>
            </a:r>
            <a:endParaRPr lang="fr-F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31883" y="3008306"/>
            <a:ext cx="10485616" cy="1655762"/>
          </a:xfrm>
        </p:spPr>
        <p:txBody>
          <a:bodyPr/>
          <a:lstStyle/>
          <a:p>
            <a:r>
              <a:rPr lang="fr-FR" dirty="0" smtClean="0">
                <a:solidFill>
                  <a:srgbClr val="E83647"/>
                </a:solidFill>
                <a:latin typeface="+mn-lt"/>
              </a:rPr>
              <a:t>Olivier NOBLECOURT, délégué interministériel à la prévention et à la lutte contre la pauvreté</a:t>
            </a:r>
            <a:endParaRPr lang="fr-FR" dirty="0">
              <a:solidFill>
                <a:srgbClr val="E8364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328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5 engagements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L’égalité des chances dès les premiers pas pour rompre la reproduction de la pauvreté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Garantir au quotidien les droits fondamentaux des enfants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tx1"/>
                </a:solidFill>
              </a:rPr>
              <a:t>Un </a:t>
            </a:r>
            <a:r>
              <a:rPr lang="fr-FR" dirty="0">
                <a:solidFill>
                  <a:schemeClr val="tx1"/>
                </a:solidFill>
              </a:rPr>
              <a:t>parcours de formation garanti pour tous les jeunes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tx1"/>
                </a:solidFill>
              </a:rPr>
              <a:t>Vers </a:t>
            </a:r>
            <a:r>
              <a:rPr lang="fr-FR" dirty="0">
                <a:solidFill>
                  <a:schemeClr val="tx1"/>
                </a:solidFill>
              </a:rPr>
              <a:t>des droits sociaux plus accessibles, plus équitables et plus incitatifs à l’activité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tx1"/>
                </a:solidFill>
              </a:rPr>
              <a:t>Investir </a:t>
            </a:r>
            <a:r>
              <a:rPr lang="fr-FR" dirty="0">
                <a:solidFill>
                  <a:schemeClr val="tx1"/>
                </a:solidFill>
              </a:rPr>
              <a:t>pour l’accompagnement de tous vers l’emploi</a:t>
            </a:r>
          </a:p>
          <a:p>
            <a:pPr>
              <a:buFont typeface="Wingdings" panose="05000000000000000000" pitchFamily="2" charset="2"/>
              <a:buChar char=""/>
            </a:pPr>
            <a:endParaRPr lang="fr-FR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134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Trois niveaux de pilotage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"/>
            </a:pPr>
            <a:r>
              <a:rPr lang="fr-FR" dirty="0" smtClean="0">
                <a:solidFill>
                  <a:schemeClr val="tx1"/>
                </a:solidFill>
              </a:rPr>
              <a:t> Un pilotage national avec une conférence nationale des acteurs annuelle</a:t>
            </a:r>
          </a:p>
          <a:p>
            <a:pPr>
              <a:buFont typeface="Wingdings" panose="05000000000000000000" pitchFamily="2" charset="2"/>
              <a:buChar char=""/>
            </a:pPr>
            <a:r>
              <a:rPr lang="fr-FR" dirty="0" smtClean="0">
                <a:solidFill>
                  <a:schemeClr val="tx1"/>
                </a:solidFill>
              </a:rPr>
              <a:t>Une animation territoriale de la stratégie à partir de chaque région, par et avec l’ensemble des acteurs de terrain</a:t>
            </a:r>
          </a:p>
          <a:p>
            <a:pPr>
              <a:buFont typeface="Wingdings" panose="05000000000000000000" pitchFamily="2" charset="2"/>
              <a:buChar char=""/>
            </a:pPr>
            <a:r>
              <a:rPr lang="fr-FR" dirty="0" smtClean="0">
                <a:solidFill>
                  <a:schemeClr val="tx1"/>
                </a:solidFill>
              </a:rPr>
              <a:t> Une contractualisation avec les départements puis les collectivités locales dans le champ de leurs compétences</a:t>
            </a: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"/>
            </a:pPr>
            <a:endParaRPr lang="fr-FR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38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mise en œuvre régionale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"/>
            </a:pPr>
            <a:r>
              <a:rPr lang="fr-FR" dirty="0" smtClean="0">
                <a:solidFill>
                  <a:schemeClr val="tx1"/>
                </a:solidFill>
              </a:rPr>
              <a:t> Les </a:t>
            </a:r>
            <a:r>
              <a:rPr lang="fr-FR" b="1" dirty="0" smtClean="0">
                <a:solidFill>
                  <a:schemeClr val="tx1"/>
                </a:solidFill>
              </a:rPr>
              <a:t>conférences d’acteurs </a:t>
            </a:r>
            <a:r>
              <a:rPr lang="fr-FR" dirty="0" smtClean="0">
                <a:solidFill>
                  <a:schemeClr val="tx1"/>
                </a:solidFill>
              </a:rPr>
              <a:t>seront organisées dans chaque région, avec une possible déclinaison infrarégionale selon les territoires, deux fois par an.</a:t>
            </a:r>
          </a:p>
          <a:p>
            <a:pPr>
              <a:buFont typeface="Wingdings" panose="05000000000000000000" pitchFamily="2" charset="2"/>
              <a:buChar char=""/>
            </a:pPr>
            <a:r>
              <a:rPr lang="fr-FR" dirty="0" smtClean="0">
                <a:solidFill>
                  <a:schemeClr val="tx1"/>
                </a:solidFill>
                <a:latin typeface="Candara" panose="020E0502030303020204" pitchFamily="34" charset="0"/>
              </a:rPr>
              <a:t> Pour garantir un pilotage à partir des territoires, </a:t>
            </a:r>
            <a:r>
              <a:rPr lang="fr-FR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15 animateurs thématiques</a:t>
            </a:r>
            <a:r>
              <a:rPr lang="fr-FR" dirty="0" smtClean="0">
                <a:solidFill>
                  <a:schemeClr val="tx1"/>
                </a:solidFill>
                <a:latin typeface="Candara" panose="020E0502030303020204" pitchFamily="34" charset="0"/>
              </a:rPr>
              <a:t> seront identifiés, dans chaque région. </a:t>
            </a:r>
          </a:p>
          <a:p>
            <a:pPr>
              <a:buFont typeface="Wingdings" panose="05000000000000000000" pitchFamily="2" charset="2"/>
              <a:buChar char=""/>
            </a:pPr>
            <a:r>
              <a:rPr lang="fr-FR" dirty="0" smtClean="0">
                <a:solidFill>
                  <a:schemeClr val="tx1"/>
                </a:solidFill>
              </a:rPr>
              <a:t> Un espace numérique de travail pour l’ensemble des parties prenantes de la stratégie (professionnels, institutions, collectivités, associations), outil à la fois de pilotage, de suivi, de </a:t>
            </a:r>
            <a:r>
              <a:rPr lang="fr-FR" i="1" dirty="0" err="1" smtClean="0">
                <a:solidFill>
                  <a:schemeClr val="tx1"/>
                </a:solidFill>
              </a:rPr>
              <a:t>reporting</a:t>
            </a:r>
            <a:r>
              <a:rPr lang="fr-FR" dirty="0" smtClean="0">
                <a:solidFill>
                  <a:schemeClr val="tx1"/>
                </a:solidFill>
              </a:rPr>
              <a:t> et d’animation de la stratégie.</a:t>
            </a:r>
          </a:p>
          <a:p>
            <a:pPr>
              <a:buFont typeface="Wingdings" panose="05000000000000000000" pitchFamily="2" charset="2"/>
              <a:buChar char=""/>
            </a:pPr>
            <a:endParaRPr lang="fr-FR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00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15 groupes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thématiques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3239" y="1936867"/>
            <a:ext cx="6021386" cy="35079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"/>
            </a:pPr>
            <a:r>
              <a:rPr lang="fr-FR" dirty="0" smtClean="0">
                <a:solidFill>
                  <a:schemeClr val="tx1"/>
                </a:solidFill>
              </a:rPr>
              <a:t> Leur mission est de définir </a:t>
            </a:r>
            <a:r>
              <a:rPr lang="fr-FR" dirty="0">
                <a:solidFill>
                  <a:schemeClr val="tx1"/>
                </a:solidFill>
              </a:rPr>
              <a:t>le constat partagé, les objectifs </a:t>
            </a:r>
            <a:r>
              <a:rPr lang="fr-FR" dirty="0" smtClean="0">
                <a:solidFill>
                  <a:schemeClr val="tx1"/>
                </a:solidFill>
              </a:rPr>
              <a:t>(avec </a:t>
            </a:r>
            <a:r>
              <a:rPr lang="fr-FR" dirty="0">
                <a:solidFill>
                  <a:schemeClr val="tx1"/>
                </a:solidFill>
              </a:rPr>
              <a:t>déclinaison </a:t>
            </a:r>
            <a:r>
              <a:rPr lang="fr-FR" dirty="0" smtClean="0">
                <a:solidFill>
                  <a:schemeClr val="tx1"/>
                </a:solidFill>
              </a:rPr>
              <a:t>territoriale), </a:t>
            </a:r>
            <a:r>
              <a:rPr lang="fr-FR" dirty="0">
                <a:solidFill>
                  <a:schemeClr val="tx1"/>
                </a:solidFill>
              </a:rPr>
              <a:t>les moyens, les indicateurs de réussite, les modalités d'association des personnes concernées, le cadre d'échange de bonnes </a:t>
            </a:r>
            <a:r>
              <a:rPr lang="fr-FR" dirty="0" smtClean="0">
                <a:solidFill>
                  <a:schemeClr val="tx1"/>
                </a:solidFill>
              </a:rPr>
              <a:t>pratiques, etc.</a:t>
            </a:r>
          </a:p>
          <a:p>
            <a:pPr>
              <a:buFont typeface="Wingdings" panose="05000000000000000000" pitchFamily="2" charset="2"/>
              <a:buChar char=""/>
            </a:pPr>
            <a:r>
              <a:rPr lang="fr-FR" dirty="0" smtClean="0">
                <a:solidFill>
                  <a:schemeClr val="tx1"/>
                </a:solidFill>
              </a:rPr>
              <a:t> Une mise en place de janvier à mai</a:t>
            </a:r>
            <a:endParaRPr lang="fr-FR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720650"/>
              </p:ext>
            </p:extLst>
          </p:nvPr>
        </p:nvGraphicFramePr>
        <p:xfrm>
          <a:off x="6982692" y="141316"/>
          <a:ext cx="5008181" cy="6608073"/>
        </p:xfrm>
        <a:graphic>
          <a:graphicData uri="http://schemas.openxmlformats.org/drawingml/2006/table">
            <a:tbl>
              <a:tblPr firstRow="1" firstCol="1" bandRow="1"/>
              <a:tblGrid>
                <a:gridCol w="344767">
                  <a:extLst>
                    <a:ext uri="{9D8B030D-6E8A-4147-A177-3AD203B41FA5}">
                      <a16:colId xmlns="" xmlns:a16="http://schemas.microsoft.com/office/drawing/2014/main" val="3057758697"/>
                    </a:ext>
                  </a:extLst>
                </a:gridCol>
                <a:gridCol w="4663414">
                  <a:extLst>
                    <a:ext uri="{9D8B030D-6E8A-4147-A177-3AD203B41FA5}">
                      <a16:colId xmlns="" xmlns:a16="http://schemas.microsoft.com/office/drawing/2014/main" val="3721533258"/>
                    </a:ext>
                  </a:extLst>
                </a:gridCol>
              </a:tblGrid>
              <a:tr h="343721">
                <a:tc rowSpan="6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Atelier 1</a:t>
                      </a:r>
                      <a:endParaRPr lang="fr-FR" sz="1600" b="0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33536" marR="33536" marT="7186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 Développement de l'offre d'accueil du jeune enfant et de la mixité sociale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2206622"/>
                  </a:ext>
                </a:extLst>
              </a:tr>
              <a:tr h="512922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 Plan de formation des professionnels de la petite enfance en lien avec l’Éducation nationale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5883278"/>
                  </a:ext>
                </a:extLst>
              </a:tr>
              <a:tr h="174520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 Développement de l'offre parentalité / centres sociaux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0008010"/>
                  </a:ext>
                </a:extLst>
              </a:tr>
              <a:tr h="512922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4. Accompagnement des familles hébergement / logement + maraudes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166232"/>
                  </a:ext>
                </a:extLst>
              </a:tr>
              <a:tr h="343721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5. Accès à l'alimentation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2520654"/>
                  </a:ext>
                </a:extLst>
              </a:tr>
              <a:tr h="174520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  <a:r>
                        <a:rPr lang="fr-FR" sz="1600" b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. Santé : </a:t>
                      </a:r>
                      <a:r>
                        <a:rPr lang="fr-FR" sz="16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PMI, centres de </a:t>
                      </a:r>
                      <a:r>
                        <a:rPr lang="fr-FR" sz="1600" b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santé, dispositifs médico-sociaux</a:t>
                      </a:r>
                      <a:r>
                        <a:rPr lang="fr-FR" sz="1600" b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etc.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3987807"/>
                  </a:ext>
                </a:extLst>
              </a:tr>
              <a:tr h="488951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Atelier 2</a:t>
                      </a:r>
                      <a:endParaRPr lang="fr-FR" sz="1600" b="0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33536" marR="33536" marT="7186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7. Réussite scolaire et pauvreté : </a:t>
                      </a:r>
                      <a:r>
                        <a:rPr lang="fr-FR" sz="1600" b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territoires </a:t>
                      </a:r>
                      <a:r>
                        <a:rPr lang="fr-FR" sz="16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haute qualité éducative, </a:t>
                      </a:r>
                      <a:r>
                        <a:rPr lang="fr-FR" sz="1600" b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expérimentations </a:t>
                      </a:r>
                      <a:r>
                        <a:rPr lang="fr-FR" sz="16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relative à la mixité sociale dans l’Éducation Nationale, santé scolaire, etc. 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78457103"/>
                  </a:ext>
                </a:extLst>
              </a:tr>
              <a:tr h="174520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8. Obligation formation et déploiement PACEA (+PAEJ) 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6241037"/>
                  </a:ext>
                </a:extLst>
              </a:tr>
              <a:tr h="174520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9. Sortants ASE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0563008"/>
                  </a:ext>
                </a:extLst>
              </a:tr>
              <a:tr h="516045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At. 3</a:t>
                      </a:r>
                      <a:endParaRPr lang="fr-FR" sz="1600" b="0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33536" marR="33536" marT="7186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10. Parcours d’insertion </a:t>
                      </a:r>
                      <a:r>
                        <a:rPr lang="fr-FR" sz="1600" b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: orientation</a:t>
                      </a:r>
                      <a:r>
                        <a:rPr lang="fr-FR" sz="16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décloisonnement des parcours, accès aux solutions d’accompagnement et de </a:t>
                      </a:r>
                      <a:r>
                        <a:rPr lang="fr-FR" sz="1600" b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formation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727835"/>
                  </a:ext>
                </a:extLst>
              </a:tr>
              <a:tr h="343599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11. Offre d’accompagnement : garantie d’activité, IAE, essaimage des </a:t>
                      </a:r>
                      <a:r>
                        <a:rPr lang="fr-FR" sz="1600" b="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expés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96584357"/>
                  </a:ext>
                </a:extLst>
              </a:tr>
              <a:tr h="343721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Atelier 4</a:t>
                      </a:r>
                      <a:endParaRPr lang="fr-FR" sz="1600" b="0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33536" marR="33536" marT="7186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12. Accès aux droits, accueils sociaux, </a:t>
                      </a:r>
                      <a:r>
                        <a:rPr lang="fr-FR" sz="1600" b="0" i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data </a:t>
                      </a:r>
                      <a:r>
                        <a:rPr lang="fr-FR" sz="1600" b="0" i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mining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4234580"/>
                  </a:ext>
                </a:extLst>
              </a:tr>
              <a:tr h="343721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13. Formation travail social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8565539"/>
                  </a:ext>
                </a:extLst>
              </a:tr>
              <a:tr h="174520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14. </a:t>
                      </a:r>
                      <a:r>
                        <a:rPr lang="fr-FR" sz="1600" b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La </a:t>
                      </a:r>
                      <a:r>
                        <a:rPr lang="fr-FR" sz="1600" b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participation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4252911"/>
                  </a:ext>
                </a:extLst>
              </a:tr>
              <a:tr h="17452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3</a:t>
                      </a:r>
                      <a:endParaRPr lang="fr-FR" sz="1600" b="0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33536" marR="33536" marT="7186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15. Engagement des entreprises</a:t>
                      </a:r>
                      <a:endParaRPr lang="fr-FR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7823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7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15 animateurs</a:t>
            </a:r>
            <a:br>
              <a:rPr lang="fr-FR" dirty="0" smtClean="0"/>
            </a:br>
            <a:r>
              <a:rPr lang="fr-FR" dirty="0" smtClean="0"/>
              <a:t>thématiques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6857" y="1748880"/>
            <a:ext cx="3993082" cy="385710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"/>
            </a:pPr>
            <a:r>
              <a:rPr lang="fr-FR" sz="1800" dirty="0" smtClean="0">
                <a:solidFill>
                  <a:schemeClr val="tx1"/>
                </a:solidFill>
              </a:rPr>
              <a:t>Animer la mise en œuvre de la stratégie sur chaque thématique en mode coopératif : organiser </a:t>
            </a:r>
            <a:r>
              <a:rPr lang="fr-FR" sz="1800" dirty="0">
                <a:solidFill>
                  <a:schemeClr val="tx1"/>
                </a:solidFill>
              </a:rPr>
              <a:t>la mobilisation de </a:t>
            </a:r>
            <a:r>
              <a:rPr lang="fr-FR" sz="1800" dirty="0" smtClean="0">
                <a:solidFill>
                  <a:schemeClr val="tx1"/>
                </a:solidFill>
              </a:rPr>
              <a:t>tous avec l’appui </a:t>
            </a:r>
            <a:r>
              <a:rPr lang="fr-FR" sz="1800" dirty="0">
                <a:solidFill>
                  <a:schemeClr val="tx1"/>
                </a:solidFill>
              </a:rPr>
              <a:t>des services de </a:t>
            </a:r>
            <a:r>
              <a:rPr lang="fr-FR" sz="1800" dirty="0" smtClean="0">
                <a:solidFill>
                  <a:schemeClr val="tx1"/>
                </a:solidFill>
              </a:rPr>
              <a:t>l'État</a:t>
            </a:r>
          </a:p>
          <a:p>
            <a:pPr>
              <a:buFont typeface="Wingdings" panose="05000000000000000000" pitchFamily="2" charset="2"/>
              <a:buChar char=""/>
            </a:pPr>
            <a:r>
              <a:rPr lang="fr-FR" sz="1800" dirty="0" smtClean="0">
                <a:solidFill>
                  <a:schemeClr val="tx1"/>
                </a:solidFill>
              </a:rPr>
              <a:t>Les animateurs et les acteurs mobilisés seront formés</a:t>
            </a:r>
          </a:p>
          <a:p>
            <a:pPr>
              <a:buFont typeface="Wingdings" panose="05000000000000000000" pitchFamily="2" charset="2"/>
              <a:buChar char=""/>
            </a:pP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smtClean="0">
                <a:solidFill>
                  <a:schemeClr val="tx1"/>
                </a:solidFill>
              </a:rPr>
              <a:t>Ce rôle requiert la possibilité d’y consacrer du temps</a:t>
            </a:r>
          </a:p>
          <a:p>
            <a:pPr>
              <a:buFont typeface="Wingdings" panose="05000000000000000000" pitchFamily="2" charset="2"/>
              <a:buChar char=""/>
            </a:pPr>
            <a:r>
              <a:rPr lang="fr-FR" sz="1800" dirty="0" smtClean="0">
                <a:solidFill>
                  <a:schemeClr val="tx1"/>
                </a:solidFill>
              </a:rPr>
              <a:t>Certains animateurs sont identifiés, d’autres sont à identifier aujourd’hui et dans les prochaines semaines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898245"/>
              </p:ext>
            </p:extLst>
          </p:nvPr>
        </p:nvGraphicFramePr>
        <p:xfrm>
          <a:off x="4605251" y="365126"/>
          <a:ext cx="7448204" cy="6320244"/>
        </p:xfrm>
        <a:graphic>
          <a:graphicData uri="http://schemas.openxmlformats.org/drawingml/2006/table">
            <a:tbl>
              <a:tblPr firstRow="1" firstCol="1" bandRow="1"/>
              <a:tblGrid>
                <a:gridCol w="354663">
                  <a:extLst>
                    <a:ext uri="{9D8B030D-6E8A-4147-A177-3AD203B41FA5}">
                      <a16:colId xmlns="" xmlns:a16="http://schemas.microsoft.com/office/drawing/2014/main" val="3057758697"/>
                    </a:ext>
                  </a:extLst>
                </a:gridCol>
                <a:gridCol w="4254501">
                  <a:extLst>
                    <a:ext uri="{9D8B030D-6E8A-4147-A177-3AD203B41FA5}">
                      <a16:colId xmlns="" xmlns:a16="http://schemas.microsoft.com/office/drawing/2014/main" val="3721533258"/>
                    </a:ext>
                  </a:extLst>
                </a:gridCol>
                <a:gridCol w="2839040">
                  <a:extLst>
                    <a:ext uri="{9D8B030D-6E8A-4147-A177-3AD203B41FA5}">
                      <a16:colId xmlns="" xmlns:a16="http://schemas.microsoft.com/office/drawing/2014/main" val="922988178"/>
                    </a:ext>
                  </a:extLst>
                </a:gridCol>
              </a:tblGrid>
              <a:tr h="383194">
                <a:tc rowSpan="6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Atelier 1</a:t>
                      </a:r>
                      <a:endParaRPr lang="fr-FR" sz="1400" b="0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33536" marR="33536" marT="7186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 Développement de l'offre d'accueil du jeune enfant et de la mixité sociale</a:t>
                      </a:r>
                      <a:endParaRPr lang="fr-FR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CAF ou commune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2206622"/>
                  </a:ext>
                </a:extLst>
              </a:tr>
              <a:tr h="411616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 Plan de formation des professionnels de la petite enfance en lien avec l’Éducation nationale</a:t>
                      </a:r>
                      <a:endParaRPr lang="fr-FR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CD ou association ou organisme de formation (CNFPT,…)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5883278"/>
                  </a:ext>
                </a:extLst>
              </a:tr>
              <a:tr h="340309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 Développement de l'offre parentalité / centres sociaux</a:t>
                      </a:r>
                      <a:endParaRPr lang="fr-FR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CAF ou centre social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0008010"/>
                  </a:ext>
                </a:extLst>
              </a:tr>
              <a:tr h="411616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4. Accompagnement des familles hébergement / logement + maraudes</a:t>
                      </a:r>
                      <a:endParaRPr lang="fr-FR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CD ou association ou métropole ou intercommunalité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166232"/>
                  </a:ext>
                </a:extLst>
              </a:tr>
              <a:tr h="340309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5. Accès à l'alimentation</a:t>
                      </a:r>
                      <a:endParaRPr lang="fr-FR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association ou commune-CCAS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2520654"/>
                  </a:ext>
                </a:extLst>
              </a:tr>
              <a:tr h="383194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  <a:r>
                        <a:rPr lang="fr-FR" sz="1400" b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. Santé : </a:t>
                      </a:r>
                      <a:r>
                        <a:rPr lang="fr-FR" sz="14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PMI, centres de </a:t>
                      </a:r>
                      <a:r>
                        <a:rPr lang="fr-FR" sz="1400" b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santé, dispositifs médico-sociaux, etc.</a:t>
                      </a:r>
                      <a:endParaRPr lang="fr-FR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CD ou CPAM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3987807"/>
                  </a:ext>
                </a:extLst>
              </a:tr>
              <a:tr h="674982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Atelier 2</a:t>
                      </a:r>
                      <a:endParaRPr lang="fr-FR" sz="1400" b="0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33536" marR="33536" marT="7186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7. Réussite scolaire et pauvreté : </a:t>
                      </a:r>
                      <a:r>
                        <a:rPr lang="fr-FR" sz="1400" b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territoires </a:t>
                      </a:r>
                      <a:r>
                        <a:rPr lang="fr-FR" sz="14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haute qualité éducative, </a:t>
                      </a:r>
                      <a:r>
                        <a:rPr lang="fr-FR" sz="1400" b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expérimentations </a:t>
                      </a:r>
                      <a:r>
                        <a:rPr lang="fr-FR" sz="14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relative à la mixité sociale dans l’Éducation Nationale, santé scolaire, etc. </a:t>
                      </a:r>
                      <a:endParaRPr lang="fr-FR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Académie ou </a:t>
                      </a:r>
                      <a:r>
                        <a:rPr lang="fr-FR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Dasen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78457103"/>
                  </a:ext>
                </a:extLst>
              </a:tr>
              <a:tr h="507646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8. Obligation formation et déploiement PACEA (+PAEJ) </a:t>
                      </a:r>
                      <a:endParaRPr lang="fr-FR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ML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6241037"/>
                  </a:ext>
                </a:extLst>
              </a:tr>
              <a:tr h="210014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9. Sortants ASE</a:t>
                      </a:r>
                      <a:endParaRPr lang="fr-FR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Adepape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0563008"/>
                  </a:ext>
                </a:extLst>
              </a:tr>
              <a:tr h="613219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At. 3</a:t>
                      </a:r>
                      <a:endParaRPr lang="fr-FR" sz="1400" b="0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33536" marR="33536" marT="7186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10. Parcours d’insertion </a:t>
                      </a:r>
                      <a:r>
                        <a:rPr lang="fr-FR" sz="1400" b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: orientation</a:t>
                      </a:r>
                      <a:r>
                        <a:rPr lang="fr-FR" sz="14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décloisonnement des parcours, accès aux solutions d’accompagnement et de </a:t>
                      </a:r>
                      <a:r>
                        <a:rPr lang="fr-FR" sz="1400" b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formation</a:t>
                      </a:r>
                      <a:endParaRPr lang="fr-FR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Pôle emploi ou CD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727835"/>
                  </a:ext>
                </a:extLst>
              </a:tr>
              <a:tr h="411616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11. Offre d’accompagnement : garantie d’activité, IAE, essaimage des </a:t>
                      </a:r>
                      <a:r>
                        <a:rPr lang="fr-FR" sz="1400" b="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expés</a:t>
                      </a:r>
                      <a:endParaRPr lang="fr-FR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CD ou association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96584357"/>
                  </a:ext>
                </a:extLst>
              </a:tr>
              <a:tr h="340309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Atelier 4</a:t>
                      </a:r>
                      <a:endParaRPr lang="fr-FR" sz="1400" b="0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33536" marR="33536" marT="7186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12. Accès aux droits, accueils sociaux, </a:t>
                      </a:r>
                      <a:r>
                        <a:rPr lang="fr-FR" sz="1400" b="0" i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data </a:t>
                      </a:r>
                      <a:r>
                        <a:rPr lang="fr-FR" sz="1400" b="0" i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mining</a:t>
                      </a:r>
                      <a:endParaRPr lang="fr-FR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CCAS ou bénéficiaires ou CAF ou CD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4234580"/>
                  </a:ext>
                </a:extLst>
              </a:tr>
              <a:tr h="340309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13. Formation travail social</a:t>
                      </a:r>
                      <a:endParaRPr lang="fr-FR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Travailleurs sociaux volontaires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8565539"/>
                  </a:ext>
                </a:extLst>
              </a:tr>
              <a:tr h="340309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14. </a:t>
                      </a:r>
                      <a:r>
                        <a:rPr lang="fr-FR" sz="1400" b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La </a:t>
                      </a:r>
                      <a:r>
                        <a:rPr lang="fr-FR" sz="1400" b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participation</a:t>
                      </a:r>
                      <a:endParaRPr lang="fr-FR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Bénéficiaires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4252911"/>
                  </a:ext>
                </a:extLst>
              </a:tr>
              <a:tr h="21001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3</a:t>
                      </a:r>
                      <a:endParaRPr lang="fr-FR" sz="1400" b="0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33536" marR="33536" marT="7186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15. Engagement des entreprises</a:t>
                      </a:r>
                      <a:endParaRPr lang="fr-FR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536" marR="33536" marT="71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0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Entreprises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7823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58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4 a</a:t>
            </a:r>
            <a:r>
              <a:rPr lang="fr-FR" dirty="0" smtClean="0">
                <a:solidFill>
                  <a:schemeClr val="tx1"/>
                </a:solidFill>
                <a:latin typeface="+mn-lt"/>
              </a:rPr>
              <a:t>teliers</a:t>
            </a:r>
            <a:endParaRPr lang="fr-F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31883" y="2676698"/>
            <a:ext cx="9182138" cy="2119746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	</a:t>
            </a:r>
            <a:r>
              <a:rPr lang="fr-FR" dirty="0" smtClean="0"/>
              <a:t>Thèmes : </a:t>
            </a:r>
          </a:p>
          <a:p>
            <a:r>
              <a:rPr lang="fr-FR" dirty="0" smtClean="0">
                <a:solidFill>
                  <a:srgbClr val="E83647"/>
                </a:solidFill>
                <a:latin typeface="+mn-lt"/>
              </a:rPr>
              <a:t>		</a:t>
            </a:r>
            <a:r>
              <a:rPr lang="fr-FR" dirty="0" smtClean="0"/>
              <a:t>1. </a:t>
            </a:r>
            <a:r>
              <a:rPr lang="fr-FR" dirty="0" smtClean="0">
                <a:solidFill>
                  <a:srgbClr val="E83647"/>
                </a:solidFill>
                <a:latin typeface="+mn-lt"/>
              </a:rPr>
              <a:t>Enfance</a:t>
            </a:r>
          </a:p>
          <a:p>
            <a:r>
              <a:rPr lang="fr-FR" dirty="0" smtClean="0"/>
              <a:t>		2. Jeunes</a:t>
            </a:r>
          </a:p>
          <a:p>
            <a:r>
              <a:rPr lang="fr-FR" dirty="0" smtClean="0">
                <a:solidFill>
                  <a:srgbClr val="E83647"/>
                </a:solidFill>
                <a:latin typeface="+mn-lt"/>
              </a:rPr>
              <a:t>		</a:t>
            </a:r>
            <a:r>
              <a:rPr lang="fr-FR" dirty="0" smtClean="0"/>
              <a:t>3. </a:t>
            </a:r>
            <a:r>
              <a:rPr lang="fr-FR" dirty="0" smtClean="0">
                <a:solidFill>
                  <a:srgbClr val="E83647"/>
                </a:solidFill>
                <a:latin typeface="+mn-lt"/>
              </a:rPr>
              <a:t>Insertion et mobilisation des entreprises</a:t>
            </a:r>
          </a:p>
          <a:p>
            <a:r>
              <a:rPr lang="fr-FR" dirty="0" smtClean="0"/>
              <a:t>		4. Travail social et accès aux droits</a:t>
            </a:r>
            <a:endParaRPr lang="fr-FR" dirty="0">
              <a:solidFill>
                <a:srgbClr val="E8364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53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723</Words>
  <Application>Microsoft Office PowerPoint</Application>
  <PresentationFormat>Personnalisé</PresentationFormat>
  <Paragraphs>91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1er février 2019, Ajaccio</vt:lpstr>
      <vt:lpstr>Accueil</vt:lpstr>
      <vt:lpstr>Présentation de la stratégie pauvreté</vt:lpstr>
      <vt:lpstr>5 engagements</vt:lpstr>
      <vt:lpstr>Trois niveaux de pilotage</vt:lpstr>
      <vt:lpstr>Une mise en œuvre régionale</vt:lpstr>
      <vt:lpstr>15 groupes thématiques</vt:lpstr>
      <vt:lpstr>15 animateurs thématiques</vt:lpstr>
      <vt:lpstr>4 ateliers</vt:lpstr>
      <vt:lpstr>Restitution des ateliers</vt:lpstr>
    </vt:vector>
  </TitlesOfParts>
  <Company>Interpublic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Guerut, Nathalie (PAR-MLW)</dc:creator>
  <cp:lastModifiedBy>jmercury</cp:lastModifiedBy>
  <cp:revision>68</cp:revision>
  <cp:lastPrinted>2018-11-15T12:36:00Z</cp:lastPrinted>
  <dcterms:created xsi:type="dcterms:W3CDTF">2017-09-27T12:40:15Z</dcterms:created>
  <dcterms:modified xsi:type="dcterms:W3CDTF">2019-02-06T11:53:57Z</dcterms:modified>
</cp:coreProperties>
</file>